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7" r:id="rId3"/>
    <p:sldId id="272" r:id="rId4"/>
    <p:sldId id="271" r:id="rId5"/>
    <p:sldId id="273" r:id="rId6"/>
    <p:sldId id="274" r:id="rId7"/>
    <p:sldId id="275" r:id="rId8"/>
    <p:sldId id="281" r:id="rId9"/>
    <p:sldId id="278" r:id="rId10"/>
    <p:sldId id="276" r:id="rId11"/>
    <p:sldId id="282" r:id="rId12"/>
    <p:sldId id="283" r:id="rId13"/>
    <p:sldId id="287" r:id="rId14"/>
    <p:sldId id="288" r:id="rId15"/>
    <p:sldId id="280" r:id="rId16"/>
    <p:sldId id="270" r:id="rId17"/>
  </p:sldIdLst>
  <p:sldSz cx="9753600" cy="7315200"/>
  <p:notesSz cx="6858000" cy="9144000"/>
  <p:embeddedFontLs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Roboto Bold" panose="0200000000000000000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15" autoAdjust="0"/>
    <p:restoredTop sz="94571" autoAdjust="0"/>
  </p:normalViewPr>
  <p:slideViewPr>
    <p:cSldViewPr>
      <p:cViewPr varScale="1">
        <p:scale>
          <a:sx n="107" d="100"/>
          <a:sy n="107" d="100"/>
        </p:scale>
        <p:origin x="141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bogren@ctaa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56159" y="1180325"/>
            <a:ext cx="3698157" cy="369815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D151F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26588" y="2001988"/>
            <a:ext cx="637371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BUILD America and Current Federal Transit Trendlines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6588" y="4830858"/>
            <a:ext cx="6373718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Oklahoma Transit Association</a:t>
            </a:r>
          </a:p>
          <a:p>
            <a:pPr algn="l">
              <a:lnSpc>
                <a:spcPts val="2799"/>
              </a:lnSpc>
            </a:pPr>
            <a:r>
              <a:rPr lang="en-US" sz="1999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Aug. 11, 2026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076321" y="3963059"/>
            <a:ext cx="722652" cy="72265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2358E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AutoShape 8"/>
          <p:cNvSpPr/>
          <p:nvPr/>
        </p:nvSpPr>
        <p:spPr>
          <a:xfrm>
            <a:off x="-308226" y="6583680"/>
            <a:ext cx="10061826" cy="731520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8297584" y="215850"/>
            <a:ext cx="3171902" cy="2926080"/>
          </a:xfrm>
          <a:custGeom>
            <a:avLst/>
            <a:gdLst/>
            <a:ahLst/>
            <a:cxnLst/>
            <a:rect l="l" t="t" r="r" b="b"/>
            <a:pathLst>
              <a:path w="3171902" h="2926080">
                <a:moveTo>
                  <a:pt x="0" y="0"/>
                </a:moveTo>
                <a:lnTo>
                  <a:pt x="3171902" y="0"/>
                </a:lnTo>
                <a:lnTo>
                  <a:pt x="317190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713296" y="686114"/>
            <a:ext cx="2308784" cy="1985554"/>
          </a:xfrm>
          <a:custGeom>
            <a:avLst/>
            <a:gdLst/>
            <a:ahLst/>
            <a:cxnLst/>
            <a:rect l="l" t="t" r="r" b="b"/>
            <a:pathLst>
              <a:path w="2308784" h="1985554">
                <a:moveTo>
                  <a:pt x="0" y="0"/>
                </a:moveTo>
                <a:lnTo>
                  <a:pt x="2308784" y="0"/>
                </a:lnTo>
                <a:lnTo>
                  <a:pt x="2308784" y="1985553"/>
                </a:lnTo>
                <a:lnTo>
                  <a:pt x="0" y="1985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>
            <a:extLst>
              <a:ext uri="{FF2B5EF4-FFF2-40B4-BE49-F238E27FC236}">
                <a16:creationId xmlns:a16="http://schemas.microsoft.com/office/drawing/2014/main" id="{3AFA1662-8414-4BE0-0EFA-4C39A98DE7F6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10">
            <a:extLst>
              <a:ext uri="{FF2B5EF4-FFF2-40B4-BE49-F238E27FC236}">
                <a16:creationId xmlns:a16="http://schemas.microsoft.com/office/drawing/2014/main" id="{1BAA71AB-C7EC-BE6D-F3A8-D095887B727B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6788DF08-6C48-FB71-F672-A4466DDE5DA3}"/>
              </a:ext>
            </a:extLst>
          </p:cNvPr>
          <p:cNvSpPr txBox="1"/>
          <p:nvPr/>
        </p:nvSpPr>
        <p:spPr>
          <a:xfrm>
            <a:off x="685800" y="685800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The Reauthorization Timeline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1107E6-2850-41BA-9D89-BF8F2FF98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61" y="1736373"/>
            <a:ext cx="7772400" cy="41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4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15AC599F-98A1-B333-014A-9F42DA23D9F7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405A8917-79D3-8C8F-F268-66B66E72C1A2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67C245B8-B859-9CDF-7A79-6B61D3338DE6}"/>
              </a:ext>
            </a:extLst>
          </p:cNvPr>
          <p:cNvSpPr txBox="1"/>
          <p:nvPr/>
        </p:nvSpPr>
        <p:spPr>
          <a:xfrm>
            <a:off x="685800" y="685800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Senate CR Deal Imminent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9B3F1A01-7307-95E0-1F89-7637F9A4934E}"/>
              </a:ext>
            </a:extLst>
          </p:cNvPr>
          <p:cNvGrpSpPr/>
          <p:nvPr/>
        </p:nvGrpSpPr>
        <p:grpSpPr>
          <a:xfrm>
            <a:off x="6486646" y="3780514"/>
            <a:ext cx="2411661" cy="2411661"/>
            <a:chOff x="0" y="0"/>
            <a:chExt cx="6350000" cy="6350000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FAE29C84-C51C-9BC1-1E86-A78A9DAD884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19">
            <a:extLst>
              <a:ext uri="{FF2B5EF4-FFF2-40B4-BE49-F238E27FC236}">
                <a16:creationId xmlns:a16="http://schemas.microsoft.com/office/drawing/2014/main" id="{52CFB792-89F7-84C0-C61D-2596EDA13F95}"/>
              </a:ext>
            </a:extLst>
          </p:cNvPr>
          <p:cNvSpPr txBox="1"/>
          <p:nvPr/>
        </p:nvSpPr>
        <p:spPr>
          <a:xfrm>
            <a:off x="6849222" y="4692202"/>
            <a:ext cx="1686508" cy="545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House Reaction is Unknown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66545E1C-2546-A961-50DC-6FA2791BE793}"/>
              </a:ext>
            </a:extLst>
          </p:cNvPr>
          <p:cNvGrpSpPr/>
          <p:nvPr/>
        </p:nvGrpSpPr>
        <p:grpSpPr>
          <a:xfrm>
            <a:off x="3785675" y="4399647"/>
            <a:ext cx="2411661" cy="2411661"/>
            <a:chOff x="0" y="0"/>
            <a:chExt cx="6350000" cy="63500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2BBF1C47-7787-62C8-256C-563B991B6EAF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6">
            <a:extLst>
              <a:ext uri="{FF2B5EF4-FFF2-40B4-BE49-F238E27FC236}">
                <a16:creationId xmlns:a16="http://schemas.microsoft.com/office/drawing/2014/main" id="{9374A461-12BF-6C11-0474-2B7365028F8F}"/>
              </a:ext>
            </a:extLst>
          </p:cNvPr>
          <p:cNvSpPr txBox="1"/>
          <p:nvPr/>
        </p:nvSpPr>
        <p:spPr>
          <a:xfrm>
            <a:off x="4081622" y="5256773"/>
            <a:ext cx="1812343" cy="5450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NO ADVANCED</a:t>
            </a:r>
          </a:p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APPROPRIATIONS</a:t>
            </a:r>
          </a:p>
        </p:txBody>
      </p:sp>
      <p:grpSp>
        <p:nvGrpSpPr>
          <p:cNvPr id="13" name="Group 6">
            <a:extLst>
              <a:ext uri="{FF2B5EF4-FFF2-40B4-BE49-F238E27FC236}">
                <a16:creationId xmlns:a16="http://schemas.microsoft.com/office/drawing/2014/main" id="{FCA83549-1959-CBF8-6851-FC7E1CEF01DE}"/>
              </a:ext>
            </a:extLst>
          </p:cNvPr>
          <p:cNvGrpSpPr/>
          <p:nvPr/>
        </p:nvGrpSpPr>
        <p:grpSpPr>
          <a:xfrm>
            <a:off x="2889623" y="2029488"/>
            <a:ext cx="2411661" cy="2411661"/>
            <a:chOff x="0" y="0"/>
            <a:chExt cx="6350000" cy="6350000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D5FA056-CA5A-E6AE-FF95-242907626DBF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E6779543-ED8F-DC55-DF68-F8C31B2648D1}"/>
              </a:ext>
            </a:extLst>
          </p:cNvPr>
          <p:cNvGrpSpPr/>
          <p:nvPr/>
        </p:nvGrpSpPr>
        <p:grpSpPr>
          <a:xfrm>
            <a:off x="3252198" y="2915553"/>
            <a:ext cx="1686509" cy="925828"/>
            <a:chOff x="-1" y="-47625"/>
            <a:chExt cx="2248678" cy="1234437"/>
          </a:xfrm>
        </p:grpSpPr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283AC8C-AA6B-1914-F29A-E79AB167DFD0}"/>
                </a:ext>
              </a:extLst>
            </p:cNvPr>
            <p:cNvSpPr txBox="1"/>
            <p:nvPr/>
          </p:nvSpPr>
          <p:spPr>
            <a:xfrm>
              <a:off x="0" y="-47625"/>
              <a:ext cx="2248677" cy="726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Continues IIJA Funding Levels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704F3E0-535D-CA40-E930-FDEA26BE21D2}"/>
                </a:ext>
              </a:extLst>
            </p:cNvPr>
            <p:cNvSpPr txBox="1"/>
            <p:nvPr/>
          </p:nvSpPr>
          <p:spPr>
            <a:xfrm>
              <a:off x="-1" y="870487"/>
              <a:ext cx="2248677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5BECA617-C387-B993-B4DF-DCD28DBDE8E7}"/>
              </a:ext>
            </a:extLst>
          </p:cNvPr>
          <p:cNvGrpSpPr/>
          <p:nvPr/>
        </p:nvGrpSpPr>
        <p:grpSpPr>
          <a:xfrm>
            <a:off x="5372815" y="1568657"/>
            <a:ext cx="2411661" cy="2411661"/>
            <a:chOff x="0" y="0"/>
            <a:chExt cx="6350000" cy="6350000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8AA6BAC6-386B-9096-A249-42B83013026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15">
            <a:extLst>
              <a:ext uri="{FF2B5EF4-FFF2-40B4-BE49-F238E27FC236}">
                <a16:creationId xmlns:a16="http://schemas.microsoft.com/office/drawing/2014/main" id="{5481D992-7C44-9653-1B78-3652109D44A5}"/>
              </a:ext>
            </a:extLst>
          </p:cNvPr>
          <p:cNvGrpSpPr/>
          <p:nvPr/>
        </p:nvGrpSpPr>
        <p:grpSpPr>
          <a:xfrm>
            <a:off x="5735390" y="2384281"/>
            <a:ext cx="1686509" cy="925828"/>
            <a:chOff x="-1" y="-47625"/>
            <a:chExt cx="2248678" cy="1234437"/>
          </a:xfrm>
        </p:grpSpPr>
        <p:sp>
          <p:nvSpPr>
            <p:cNvPr id="23" name="TextBox 16">
              <a:extLst>
                <a:ext uri="{FF2B5EF4-FFF2-40B4-BE49-F238E27FC236}">
                  <a16:creationId xmlns:a16="http://schemas.microsoft.com/office/drawing/2014/main" id="{DEF5CD51-93F4-CD5B-BA7B-9DE4E09E9A12}"/>
                </a:ext>
              </a:extLst>
            </p:cNvPr>
            <p:cNvSpPr txBox="1"/>
            <p:nvPr/>
          </p:nvSpPr>
          <p:spPr>
            <a:xfrm>
              <a:off x="0" y="-47625"/>
              <a:ext cx="2248677" cy="726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Passed 89-4 on Monday, Aug. 3</a:t>
              </a:r>
            </a:p>
          </p:txBody>
        </p:sp>
        <p:sp>
          <p:nvSpPr>
            <p:cNvPr id="24" name="TextBox 17">
              <a:extLst>
                <a:ext uri="{FF2B5EF4-FFF2-40B4-BE49-F238E27FC236}">
                  <a16:creationId xmlns:a16="http://schemas.microsoft.com/office/drawing/2014/main" id="{1BE72368-FB99-C4DA-6F35-4FC0959AF9E9}"/>
                </a:ext>
              </a:extLst>
            </p:cNvPr>
            <p:cNvSpPr txBox="1"/>
            <p:nvPr/>
          </p:nvSpPr>
          <p:spPr>
            <a:xfrm>
              <a:off x="-1" y="870487"/>
              <a:ext cx="2248677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E35EB64-A485-D37A-BA89-6DB97DD69D18}"/>
              </a:ext>
            </a:extLst>
          </p:cNvPr>
          <p:cNvGrpSpPr/>
          <p:nvPr/>
        </p:nvGrpSpPr>
        <p:grpSpPr>
          <a:xfrm>
            <a:off x="1163123" y="4217739"/>
            <a:ext cx="2411661" cy="2411661"/>
            <a:chOff x="0" y="0"/>
            <a:chExt cx="6350000" cy="63500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47689E0-096C-F37C-9722-1BB4F653490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5">
            <a:extLst>
              <a:ext uri="{FF2B5EF4-FFF2-40B4-BE49-F238E27FC236}">
                <a16:creationId xmlns:a16="http://schemas.microsoft.com/office/drawing/2014/main" id="{BA44D12E-942C-8614-203F-2EC538C68739}"/>
              </a:ext>
            </a:extLst>
          </p:cNvPr>
          <p:cNvGrpSpPr/>
          <p:nvPr/>
        </p:nvGrpSpPr>
        <p:grpSpPr>
          <a:xfrm>
            <a:off x="1525698" y="4986344"/>
            <a:ext cx="1686509" cy="1109278"/>
            <a:chOff x="-1" y="-47625"/>
            <a:chExt cx="2248678" cy="1479037"/>
          </a:xfrm>
        </p:grpSpPr>
        <p:sp>
          <p:nvSpPr>
            <p:cNvPr id="19" name="TextBox 16">
              <a:extLst>
                <a:ext uri="{FF2B5EF4-FFF2-40B4-BE49-F238E27FC236}">
                  <a16:creationId xmlns:a16="http://schemas.microsoft.com/office/drawing/2014/main" id="{A3A74A7A-F22E-7EEC-3740-5FC95142B93B}"/>
                </a:ext>
              </a:extLst>
            </p:cNvPr>
            <p:cNvSpPr txBox="1"/>
            <p:nvPr/>
          </p:nvSpPr>
          <p:spPr>
            <a:xfrm>
              <a:off x="0" y="-47625"/>
              <a:ext cx="2248677" cy="14790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Postpones OMB Proposed Changes to Uniform Guidance</a:t>
              </a: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3D801A17-FA6B-5BC8-C2B9-CFE93F2042E9}"/>
                </a:ext>
              </a:extLst>
            </p:cNvPr>
            <p:cNvSpPr txBox="1"/>
            <p:nvPr/>
          </p:nvSpPr>
          <p:spPr>
            <a:xfrm>
              <a:off x="-1" y="870487"/>
              <a:ext cx="2248677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3916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2C97A86-2AAC-17EB-B3D5-012842A160AB}"/>
              </a:ext>
            </a:extLst>
          </p:cNvPr>
          <p:cNvSpPr txBox="1"/>
          <p:nvPr/>
        </p:nvSpPr>
        <p:spPr>
          <a:xfrm>
            <a:off x="1143468" y="2106140"/>
            <a:ext cx="780288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6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About Advanced Appropriations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E2BA509-FD5A-1BEE-3B4D-1CCD606028CB}"/>
              </a:ext>
            </a:extLst>
          </p:cNvPr>
          <p:cNvGrpSpPr/>
          <p:nvPr/>
        </p:nvGrpSpPr>
        <p:grpSpPr>
          <a:xfrm>
            <a:off x="1143468" y="3680464"/>
            <a:ext cx="1402080" cy="827150"/>
            <a:chOff x="0" y="-47625"/>
            <a:chExt cx="1869439" cy="1102868"/>
          </a:xfrm>
        </p:grpSpPr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80629576-C4A5-D2F5-1B22-AA96F30A0820}"/>
                </a:ext>
              </a:extLst>
            </p:cNvPr>
            <p:cNvSpPr txBox="1"/>
            <p:nvPr/>
          </p:nvSpPr>
          <p:spPr>
            <a:xfrm>
              <a:off x="0" y="-47625"/>
              <a:ext cx="1869439" cy="11028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Key aspect of IIJA</a:t>
              </a:r>
            </a:p>
            <a:p>
              <a:pPr algn="l">
                <a:lnSpc>
                  <a:spcPts val="2240"/>
                </a:lnSpc>
                <a:spcBef>
                  <a:spcPct val="0"/>
                </a:spcBef>
              </a:pPr>
              <a:endPara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857B26A0-AC50-FA54-6F1B-821305FF9AC3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DF626B09-4EE3-B821-5158-9FF97C597A29}"/>
              </a:ext>
            </a:extLst>
          </p:cNvPr>
          <p:cNvGrpSpPr/>
          <p:nvPr/>
        </p:nvGrpSpPr>
        <p:grpSpPr>
          <a:xfrm>
            <a:off x="2855551" y="3680464"/>
            <a:ext cx="1230485" cy="827150"/>
            <a:chOff x="0" y="-47625"/>
            <a:chExt cx="1640646" cy="1102866"/>
          </a:xfrm>
        </p:grpSpPr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5EE81CA3-29D8-55F9-3056-D1AFA638F438}"/>
                </a:ext>
              </a:extLst>
            </p:cNvPr>
            <p:cNvSpPr txBox="1"/>
            <p:nvPr/>
          </p:nvSpPr>
          <p:spPr>
            <a:xfrm>
              <a:off x="0" y="-47625"/>
              <a:ext cx="1640646" cy="110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Fund FRA, FHWA, FAA and FTA</a:t>
              </a:r>
            </a:p>
          </p:txBody>
        </p:sp>
        <p:sp>
          <p:nvSpPr>
            <p:cNvPr id="8" name="TextBox 9">
              <a:extLst>
                <a:ext uri="{FF2B5EF4-FFF2-40B4-BE49-F238E27FC236}">
                  <a16:creationId xmlns:a16="http://schemas.microsoft.com/office/drawing/2014/main" id="{DACC4468-3D79-1F28-6183-125537B0C3BB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45354773-2AEA-B1B3-C08D-EA047C4E0013}"/>
              </a:ext>
            </a:extLst>
          </p:cNvPr>
          <p:cNvGrpSpPr/>
          <p:nvPr/>
        </p:nvGrpSpPr>
        <p:grpSpPr>
          <a:xfrm>
            <a:off x="4567634" y="3680464"/>
            <a:ext cx="1402080" cy="1109278"/>
            <a:chOff x="0" y="-47625"/>
            <a:chExt cx="1869440" cy="1479036"/>
          </a:xfrm>
        </p:grpSpPr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D11D5535-CC51-BCFE-299B-396BB3F8DC7E}"/>
                </a:ext>
              </a:extLst>
            </p:cNvPr>
            <p:cNvSpPr txBox="1"/>
            <p:nvPr/>
          </p:nvSpPr>
          <p:spPr>
            <a:xfrm>
              <a:off x="0" y="-47625"/>
              <a:ext cx="1869440" cy="1479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Focus of partisan appropriations fight</a:t>
              </a:r>
            </a:p>
          </p:txBody>
        </p:sp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270CF96B-EFB2-B4AD-FD9F-5541B883080E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4B2A212D-D710-55C5-16F7-BB4895753D06}"/>
              </a:ext>
            </a:extLst>
          </p:cNvPr>
          <p:cNvGrpSpPr/>
          <p:nvPr/>
        </p:nvGrpSpPr>
        <p:grpSpPr>
          <a:xfrm>
            <a:off x="6279717" y="3680464"/>
            <a:ext cx="1402080" cy="827150"/>
            <a:chOff x="0" y="-47625"/>
            <a:chExt cx="1869439" cy="1102866"/>
          </a:xfrm>
        </p:grpSpPr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32B5E331-BDDE-A112-873F-5BE110A36E28}"/>
                </a:ext>
              </a:extLst>
            </p:cNvPr>
            <p:cNvSpPr txBox="1"/>
            <p:nvPr/>
          </p:nvSpPr>
          <p:spPr>
            <a:xfrm>
              <a:off x="0" y="-47625"/>
              <a:ext cx="1869439" cy="11028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Loss would be big hit to transit</a:t>
              </a: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FED9C04D-4F1E-11AE-1D41-9C045D2B7DBB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98031C67-5C74-9666-85C3-2E761DCE9A1B}"/>
              </a:ext>
            </a:extLst>
          </p:cNvPr>
          <p:cNvGrpSpPr/>
          <p:nvPr/>
        </p:nvGrpSpPr>
        <p:grpSpPr>
          <a:xfrm>
            <a:off x="7991800" y="3680464"/>
            <a:ext cx="1402080" cy="1391407"/>
            <a:chOff x="0" y="-47625"/>
            <a:chExt cx="1869439" cy="1855208"/>
          </a:xfrm>
        </p:grpSpPr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1878AEF3-46D7-38E8-8DDB-50285F08C9C5}"/>
                </a:ext>
              </a:extLst>
            </p:cNvPr>
            <p:cNvSpPr txBox="1"/>
            <p:nvPr/>
          </p:nvSpPr>
          <p:spPr>
            <a:xfrm>
              <a:off x="0" y="-47625"/>
              <a:ext cx="1869439" cy="18552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CTAA signs onto a number of surface transportation letters</a:t>
              </a:r>
            </a:p>
          </p:txBody>
        </p:sp>
        <p:sp>
          <p:nvSpPr>
            <p:cNvPr id="17" name="TextBox 18">
              <a:extLst>
                <a:ext uri="{FF2B5EF4-FFF2-40B4-BE49-F238E27FC236}">
                  <a16:creationId xmlns:a16="http://schemas.microsoft.com/office/drawing/2014/main" id="{C0A79303-7411-4522-1360-7FCA9C2B3C96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E81AB29C-4AAE-C8B4-DE15-A14474A27733}"/>
              </a:ext>
            </a:extLst>
          </p:cNvPr>
          <p:cNvGrpSpPr/>
          <p:nvPr/>
        </p:nvGrpSpPr>
        <p:grpSpPr>
          <a:xfrm>
            <a:off x="1143468" y="3157050"/>
            <a:ext cx="9357942" cy="170338"/>
            <a:chOff x="0" y="0"/>
            <a:chExt cx="12477256" cy="227118"/>
          </a:xfrm>
        </p:grpSpPr>
        <p:sp>
          <p:nvSpPr>
            <p:cNvPr id="19" name="AutoShape 20">
              <a:extLst>
                <a:ext uri="{FF2B5EF4-FFF2-40B4-BE49-F238E27FC236}">
                  <a16:creationId xmlns:a16="http://schemas.microsoft.com/office/drawing/2014/main" id="{184E2EF3-D077-0091-737A-CBCD1861A405}"/>
                </a:ext>
              </a:extLst>
            </p:cNvPr>
            <p:cNvSpPr/>
            <p:nvPr/>
          </p:nvSpPr>
          <p:spPr>
            <a:xfrm>
              <a:off x="113559" y="106108"/>
              <a:ext cx="12363697" cy="14901"/>
            </a:xfrm>
            <a:prstGeom prst="rect">
              <a:avLst/>
            </a:prstGeom>
            <a:solidFill>
              <a:srgbClr val="242725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21">
              <a:extLst>
                <a:ext uri="{FF2B5EF4-FFF2-40B4-BE49-F238E27FC236}">
                  <a16:creationId xmlns:a16="http://schemas.microsoft.com/office/drawing/2014/main" id="{3E6B3FC6-D2C3-79CB-386C-A425379FA020}"/>
                </a:ext>
              </a:extLst>
            </p:cNvPr>
            <p:cNvGrpSpPr/>
            <p:nvPr/>
          </p:nvGrpSpPr>
          <p:grpSpPr>
            <a:xfrm>
              <a:off x="0" y="0"/>
              <a:ext cx="227118" cy="227118"/>
              <a:chOff x="0" y="0"/>
              <a:chExt cx="6350000" cy="6350000"/>
            </a:xfrm>
          </p:grpSpPr>
          <p:sp>
            <p:nvSpPr>
              <p:cNvPr id="29" name="Freeform 22">
                <a:extLst>
                  <a:ext uri="{FF2B5EF4-FFF2-40B4-BE49-F238E27FC236}">
                    <a16:creationId xmlns:a16="http://schemas.microsoft.com/office/drawing/2014/main" id="{A6557BCF-DC9E-B1EF-38C4-2EFCA56D9BB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3">
              <a:extLst>
                <a:ext uri="{FF2B5EF4-FFF2-40B4-BE49-F238E27FC236}">
                  <a16:creationId xmlns:a16="http://schemas.microsoft.com/office/drawing/2014/main" id="{D0253E86-2F94-5B34-0DC9-2947239494F5}"/>
                </a:ext>
              </a:extLst>
            </p:cNvPr>
            <p:cNvGrpSpPr/>
            <p:nvPr/>
          </p:nvGrpSpPr>
          <p:grpSpPr>
            <a:xfrm>
              <a:off x="2282777" y="0"/>
              <a:ext cx="227118" cy="227118"/>
              <a:chOff x="0" y="0"/>
              <a:chExt cx="6350000" cy="6350000"/>
            </a:xfrm>
          </p:grpSpPr>
          <p:sp>
            <p:nvSpPr>
              <p:cNvPr id="28" name="Freeform 24">
                <a:extLst>
                  <a:ext uri="{FF2B5EF4-FFF2-40B4-BE49-F238E27FC236}">
                    <a16:creationId xmlns:a16="http://schemas.microsoft.com/office/drawing/2014/main" id="{2BE8F21D-DE33-77BC-BCBB-42DE8C751F9C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5">
              <a:extLst>
                <a:ext uri="{FF2B5EF4-FFF2-40B4-BE49-F238E27FC236}">
                  <a16:creationId xmlns:a16="http://schemas.microsoft.com/office/drawing/2014/main" id="{2D78C19E-5928-7F09-CD1B-A569DB2FE216}"/>
                </a:ext>
              </a:extLst>
            </p:cNvPr>
            <p:cNvGrpSpPr/>
            <p:nvPr/>
          </p:nvGrpSpPr>
          <p:grpSpPr>
            <a:xfrm>
              <a:off x="4565555" y="0"/>
              <a:ext cx="227118" cy="227118"/>
              <a:chOff x="0" y="0"/>
              <a:chExt cx="6350000" cy="6350000"/>
            </a:xfrm>
          </p:grpSpPr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423A167-07F2-B59B-EA01-ED3540B42BA6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27">
              <a:extLst>
                <a:ext uri="{FF2B5EF4-FFF2-40B4-BE49-F238E27FC236}">
                  <a16:creationId xmlns:a16="http://schemas.microsoft.com/office/drawing/2014/main" id="{23B328EC-123D-0694-520D-0A9CD5502776}"/>
                </a:ext>
              </a:extLst>
            </p:cNvPr>
            <p:cNvGrpSpPr/>
            <p:nvPr/>
          </p:nvGrpSpPr>
          <p:grpSpPr>
            <a:xfrm>
              <a:off x="6848332" y="0"/>
              <a:ext cx="227118" cy="227118"/>
              <a:chOff x="0" y="0"/>
              <a:chExt cx="6350000" cy="6350000"/>
            </a:xfrm>
          </p:grpSpPr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88AEFC66-956F-ED86-8ED5-71C82F2C8725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9">
              <a:extLst>
                <a:ext uri="{FF2B5EF4-FFF2-40B4-BE49-F238E27FC236}">
                  <a16:creationId xmlns:a16="http://schemas.microsoft.com/office/drawing/2014/main" id="{5F36F8E8-660C-9A0D-94DA-44AED8224693}"/>
                </a:ext>
              </a:extLst>
            </p:cNvPr>
            <p:cNvGrpSpPr/>
            <p:nvPr/>
          </p:nvGrpSpPr>
          <p:grpSpPr>
            <a:xfrm>
              <a:off x="9131109" y="0"/>
              <a:ext cx="227118" cy="227118"/>
              <a:chOff x="0" y="0"/>
              <a:chExt cx="6350000" cy="6350000"/>
            </a:xfrm>
          </p:grpSpPr>
          <p:sp>
            <p:nvSpPr>
              <p:cNvPr id="25" name="Freeform 30">
                <a:extLst>
                  <a:ext uri="{FF2B5EF4-FFF2-40B4-BE49-F238E27FC236}">
                    <a16:creationId xmlns:a16="http://schemas.microsoft.com/office/drawing/2014/main" id="{5D8BA241-B660-26FC-3BD7-44DE3956828B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30" name="Freeform 31">
            <a:extLst>
              <a:ext uri="{FF2B5EF4-FFF2-40B4-BE49-F238E27FC236}">
                <a16:creationId xmlns:a16="http://schemas.microsoft.com/office/drawing/2014/main" id="{87D00B6D-8A17-8DDF-C228-E1138F2B7988}"/>
              </a:ext>
            </a:extLst>
          </p:cNvPr>
          <p:cNvSpPr/>
          <p:nvPr/>
        </p:nvSpPr>
        <p:spPr>
          <a:xfrm>
            <a:off x="8674872" y="6175589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5475FE5A-FA91-2BEE-B966-77039CE05F12}"/>
              </a:ext>
            </a:extLst>
          </p:cNvPr>
          <p:cNvSpPr/>
          <p:nvPr/>
        </p:nvSpPr>
        <p:spPr>
          <a:xfrm>
            <a:off x="457200" y="152400"/>
            <a:ext cx="1916753" cy="1720285"/>
          </a:xfrm>
          <a:custGeom>
            <a:avLst/>
            <a:gdLst/>
            <a:ahLst/>
            <a:cxnLst/>
            <a:rect l="l" t="t" r="r" b="b"/>
            <a:pathLst>
              <a:path w="1916753" h="1720285">
                <a:moveTo>
                  <a:pt x="0" y="0"/>
                </a:moveTo>
                <a:lnTo>
                  <a:pt x="1916753" y="0"/>
                </a:lnTo>
                <a:lnTo>
                  <a:pt x="1916753" y="1720285"/>
                </a:lnTo>
                <a:lnTo>
                  <a:pt x="0" y="17202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AutoShape 8">
            <a:extLst>
              <a:ext uri="{FF2B5EF4-FFF2-40B4-BE49-F238E27FC236}">
                <a16:creationId xmlns:a16="http://schemas.microsoft.com/office/drawing/2014/main" id="{29DA2F1D-BF86-E2B0-289D-820A19BC38A3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20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54AF5311-D81D-7A8A-F97F-CE38727C1CA4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4F26DD25-8311-DB0E-EC35-AD9DD86C883D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4FDBE-4D07-EA29-45A6-EC0E8681E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362200"/>
            <a:ext cx="7772400" cy="3747236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A2A1AFC-89A3-58CE-9C8E-8643391218AA}"/>
              </a:ext>
            </a:extLst>
          </p:cNvPr>
          <p:cNvSpPr txBox="1"/>
          <p:nvPr/>
        </p:nvSpPr>
        <p:spPr>
          <a:xfrm>
            <a:off x="1066800" y="767947"/>
            <a:ext cx="780288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What’s At-Stake with Advanced Appropriations</a:t>
            </a:r>
          </a:p>
        </p:txBody>
      </p:sp>
    </p:spTree>
    <p:extLst>
      <p:ext uri="{BB962C8B-B14F-4D97-AF65-F5344CB8AC3E}">
        <p14:creationId xmlns:p14="http://schemas.microsoft.com/office/powerpoint/2010/main" val="3571055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>
            <a:extLst>
              <a:ext uri="{FF2B5EF4-FFF2-40B4-BE49-F238E27FC236}">
                <a16:creationId xmlns:a16="http://schemas.microsoft.com/office/drawing/2014/main" id="{F640EA44-97C9-B40D-914E-3ABFE775643C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48A4A448-DF51-06F2-697F-83AC75CE9BE1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750331D3-F3B2-946C-DDD7-A7B28C02CE6D}"/>
              </a:ext>
            </a:extLst>
          </p:cNvPr>
          <p:cNvSpPr txBox="1"/>
          <p:nvPr/>
        </p:nvSpPr>
        <p:spPr>
          <a:xfrm>
            <a:off x="1066800" y="457200"/>
            <a:ext cx="780288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6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PATH Act Introduced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B9B8073E-D8D2-DB77-DD02-DC80D0D42D5C}"/>
              </a:ext>
            </a:extLst>
          </p:cNvPr>
          <p:cNvGrpSpPr/>
          <p:nvPr/>
        </p:nvGrpSpPr>
        <p:grpSpPr>
          <a:xfrm>
            <a:off x="1066800" y="2123614"/>
            <a:ext cx="1402080" cy="1673535"/>
            <a:chOff x="0" y="-47625"/>
            <a:chExt cx="1869439" cy="2231382"/>
          </a:xfrm>
        </p:grpSpPr>
        <p:sp>
          <p:nvSpPr>
            <p:cNvPr id="23" name="TextBox 5">
              <a:extLst>
                <a:ext uri="{FF2B5EF4-FFF2-40B4-BE49-F238E27FC236}">
                  <a16:creationId xmlns:a16="http://schemas.microsoft.com/office/drawing/2014/main" id="{942B95AE-E8D7-E7FE-35AD-9E99C3D8ED1C}"/>
                </a:ext>
              </a:extLst>
            </p:cNvPr>
            <p:cNvSpPr txBox="1"/>
            <p:nvPr/>
          </p:nvSpPr>
          <p:spPr>
            <a:xfrm>
              <a:off x="0" y="-47625"/>
              <a:ext cx="1869439" cy="223138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Updates how ridership calculations are done for CIG</a:t>
              </a:r>
            </a:p>
            <a:p>
              <a:pPr algn="l">
                <a:lnSpc>
                  <a:spcPts val="2240"/>
                </a:lnSpc>
                <a:spcBef>
                  <a:spcPct val="0"/>
                </a:spcBef>
              </a:pPr>
              <a:endPara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2ED88BCB-2A39-6CA0-C403-ED08A3363B59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" name="Group 7">
            <a:extLst>
              <a:ext uri="{FF2B5EF4-FFF2-40B4-BE49-F238E27FC236}">
                <a16:creationId xmlns:a16="http://schemas.microsoft.com/office/drawing/2014/main" id="{FA2AF2C8-076A-8B88-6021-A050F4C7E67C}"/>
              </a:ext>
            </a:extLst>
          </p:cNvPr>
          <p:cNvGrpSpPr/>
          <p:nvPr/>
        </p:nvGrpSpPr>
        <p:grpSpPr>
          <a:xfrm>
            <a:off x="2778883" y="2123614"/>
            <a:ext cx="1230485" cy="1673535"/>
            <a:chOff x="0" y="-47625"/>
            <a:chExt cx="1640646" cy="2231378"/>
          </a:xfrm>
        </p:grpSpPr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CC419DBD-EBB2-8E36-4856-54A4CCA6C45D}"/>
                </a:ext>
              </a:extLst>
            </p:cNvPr>
            <p:cNvSpPr txBox="1"/>
            <p:nvPr/>
          </p:nvSpPr>
          <p:spPr>
            <a:xfrm>
              <a:off x="0" y="-47625"/>
              <a:ext cx="1640646" cy="22313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Brings population growth forecasting and TOD into mix</a:t>
              </a:r>
            </a:p>
          </p:txBody>
        </p:sp>
        <p:sp>
          <p:nvSpPr>
            <p:cNvPr id="27" name="TextBox 9">
              <a:extLst>
                <a:ext uri="{FF2B5EF4-FFF2-40B4-BE49-F238E27FC236}">
                  <a16:creationId xmlns:a16="http://schemas.microsoft.com/office/drawing/2014/main" id="{96E0D482-C526-7A49-063A-65CCBB9A4C0F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" name="Group 10">
            <a:extLst>
              <a:ext uri="{FF2B5EF4-FFF2-40B4-BE49-F238E27FC236}">
                <a16:creationId xmlns:a16="http://schemas.microsoft.com/office/drawing/2014/main" id="{9CFA879C-2FDB-2392-1FB7-ACC7C6A50D2F}"/>
              </a:ext>
            </a:extLst>
          </p:cNvPr>
          <p:cNvGrpSpPr/>
          <p:nvPr/>
        </p:nvGrpSpPr>
        <p:grpSpPr>
          <a:xfrm>
            <a:off x="4490966" y="2123614"/>
            <a:ext cx="1402080" cy="1109278"/>
            <a:chOff x="0" y="-47625"/>
            <a:chExt cx="1869440" cy="1479036"/>
          </a:xfrm>
        </p:grpSpPr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D96A2A9F-3023-7E6C-A890-8CA5DC501E43}"/>
                </a:ext>
              </a:extLst>
            </p:cNvPr>
            <p:cNvSpPr txBox="1"/>
            <p:nvPr/>
          </p:nvSpPr>
          <p:spPr>
            <a:xfrm>
              <a:off x="0" y="-47625"/>
              <a:ext cx="1869440" cy="1479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Could bring balance to FTA – CIG decisions</a:t>
              </a:r>
            </a:p>
          </p:txBody>
        </p:sp>
        <p:sp>
          <p:nvSpPr>
            <p:cNvPr id="30" name="TextBox 12">
              <a:extLst>
                <a:ext uri="{FF2B5EF4-FFF2-40B4-BE49-F238E27FC236}">
                  <a16:creationId xmlns:a16="http://schemas.microsoft.com/office/drawing/2014/main" id="{6E677663-2AB7-D488-8592-7266926DC1C8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1" name="Group 13">
            <a:extLst>
              <a:ext uri="{FF2B5EF4-FFF2-40B4-BE49-F238E27FC236}">
                <a16:creationId xmlns:a16="http://schemas.microsoft.com/office/drawing/2014/main" id="{B4C8CF8D-3C1F-E1FB-64A7-4B3B7BF15723}"/>
              </a:ext>
            </a:extLst>
          </p:cNvPr>
          <p:cNvGrpSpPr/>
          <p:nvPr/>
        </p:nvGrpSpPr>
        <p:grpSpPr>
          <a:xfrm>
            <a:off x="6203049" y="2123614"/>
            <a:ext cx="1402080" cy="1109278"/>
            <a:chOff x="0" y="-47625"/>
            <a:chExt cx="1869439" cy="1479036"/>
          </a:xfrm>
        </p:grpSpPr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8FE6273B-A812-C717-C174-E329621A50C1}"/>
                </a:ext>
              </a:extLst>
            </p:cNvPr>
            <p:cNvSpPr txBox="1"/>
            <p:nvPr/>
          </p:nvSpPr>
          <p:spPr>
            <a:xfrm>
              <a:off x="0" y="-47625"/>
              <a:ext cx="1869439" cy="1479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Bi-partisan supported – with Utah reps leading </a:t>
              </a: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2B247399-2973-70AB-0FDC-F4849A565B53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4" name="Group 16">
            <a:extLst>
              <a:ext uri="{FF2B5EF4-FFF2-40B4-BE49-F238E27FC236}">
                <a16:creationId xmlns:a16="http://schemas.microsoft.com/office/drawing/2014/main" id="{654F6067-DE09-C46F-AEB3-D351BFB57EA6}"/>
              </a:ext>
            </a:extLst>
          </p:cNvPr>
          <p:cNvGrpSpPr/>
          <p:nvPr/>
        </p:nvGrpSpPr>
        <p:grpSpPr>
          <a:xfrm>
            <a:off x="7915132" y="2123614"/>
            <a:ext cx="1402080" cy="1391407"/>
            <a:chOff x="0" y="-47625"/>
            <a:chExt cx="1869439" cy="1855208"/>
          </a:xfrm>
        </p:grpSpPr>
        <p:sp>
          <p:nvSpPr>
            <p:cNvPr id="35" name="TextBox 17">
              <a:extLst>
                <a:ext uri="{FF2B5EF4-FFF2-40B4-BE49-F238E27FC236}">
                  <a16:creationId xmlns:a16="http://schemas.microsoft.com/office/drawing/2014/main" id="{E448C01A-EE4F-B355-E6F0-ED231EDF10DB}"/>
                </a:ext>
              </a:extLst>
            </p:cNvPr>
            <p:cNvSpPr txBox="1"/>
            <p:nvPr/>
          </p:nvSpPr>
          <p:spPr>
            <a:xfrm>
              <a:off x="0" y="-47625"/>
              <a:ext cx="1869439" cy="18552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SUN members should consider talking to members</a:t>
              </a:r>
            </a:p>
          </p:txBody>
        </p:sp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id="{6F15A18A-59DE-093C-3EE8-EBBD4606ED55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7" name="Group 19">
            <a:extLst>
              <a:ext uri="{FF2B5EF4-FFF2-40B4-BE49-F238E27FC236}">
                <a16:creationId xmlns:a16="http://schemas.microsoft.com/office/drawing/2014/main" id="{1527886F-8562-9D81-897B-7F93263387E6}"/>
              </a:ext>
            </a:extLst>
          </p:cNvPr>
          <p:cNvGrpSpPr/>
          <p:nvPr/>
        </p:nvGrpSpPr>
        <p:grpSpPr>
          <a:xfrm>
            <a:off x="1066800" y="1600200"/>
            <a:ext cx="9357942" cy="170338"/>
            <a:chOff x="0" y="0"/>
            <a:chExt cx="12477256" cy="227118"/>
          </a:xfrm>
        </p:grpSpPr>
        <p:sp>
          <p:nvSpPr>
            <p:cNvPr id="38" name="AutoShape 20">
              <a:extLst>
                <a:ext uri="{FF2B5EF4-FFF2-40B4-BE49-F238E27FC236}">
                  <a16:creationId xmlns:a16="http://schemas.microsoft.com/office/drawing/2014/main" id="{34C0EEC0-6B46-9374-B5BE-1F55F8A0BBCA}"/>
                </a:ext>
              </a:extLst>
            </p:cNvPr>
            <p:cNvSpPr/>
            <p:nvPr/>
          </p:nvSpPr>
          <p:spPr>
            <a:xfrm>
              <a:off x="113559" y="106108"/>
              <a:ext cx="12363697" cy="14901"/>
            </a:xfrm>
            <a:prstGeom prst="rect">
              <a:avLst/>
            </a:prstGeom>
            <a:solidFill>
              <a:srgbClr val="242725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" name="Group 21">
              <a:extLst>
                <a:ext uri="{FF2B5EF4-FFF2-40B4-BE49-F238E27FC236}">
                  <a16:creationId xmlns:a16="http://schemas.microsoft.com/office/drawing/2014/main" id="{B2042650-1E51-7D52-8D6A-0E21F5970EE6}"/>
                </a:ext>
              </a:extLst>
            </p:cNvPr>
            <p:cNvGrpSpPr/>
            <p:nvPr/>
          </p:nvGrpSpPr>
          <p:grpSpPr>
            <a:xfrm>
              <a:off x="0" y="0"/>
              <a:ext cx="227118" cy="227118"/>
              <a:chOff x="0" y="0"/>
              <a:chExt cx="6350000" cy="6350000"/>
            </a:xfrm>
          </p:grpSpPr>
          <p:sp>
            <p:nvSpPr>
              <p:cNvPr id="48" name="Freeform 22">
                <a:extLst>
                  <a:ext uri="{FF2B5EF4-FFF2-40B4-BE49-F238E27FC236}">
                    <a16:creationId xmlns:a16="http://schemas.microsoft.com/office/drawing/2014/main" id="{774BF260-D813-2412-823D-7BF08ADDC4D0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" name="Group 23">
              <a:extLst>
                <a:ext uri="{FF2B5EF4-FFF2-40B4-BE49-F238E27FC236}">
                  <a16:creationId xmlns:a16="http://schemas.microsoft.com/office/drawing/2014/main" id="{88128DD5-99F6-8428-1BBA-35FD0320ACF6}"/>
                </a:ext>
              </a:extLst>
            </p:cNvPr>
            <p:cNvGrpSpPr/>
            <p:nvPr/>
          </p:nvGrpSpPr>
          <p:grpSpPr>
            <a:xfrm>
              <a:off x="2282777" y="0"/>
              <a:ext cx="227118" cy="227118"/>
              <a:chOff x="0" y="0"/>
              <a:chExt cx="6350000" cy="6350000"/>
            </a:xfrm>
          </p:grpSpPr>
          <p:sp>
            <p:nvSpPr>
              <p:cNvPr id="47" name="Freeform 24">
                <a:extLst>
                  <a:ext uri="{FF2B5EF4-FFF2-40B4-BE49-F238E27FC236}">
                    <a16:creationId xmlns:a16="http://schemas.microsoft.com/office/drawing/2014/main" id="{96A8499F-E450-9BA8-0AB5-057537BB81FD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25">
              <a:extLst>
                <a:ext uri="{FF2B5EF4-FFF2-40B4-BE49-F238E27FC236}">
                  <a16:creationId xmlns:a16="http://schemas.microsoft.com/office/drawing/2014/main" id="{7C48E5BB-329B-EEBB-1ED2-C34EA1D8AE92}"/>
                </a:ext>
              </a:extLst>
            </p:cNvPr>
            <p:cNvGrpSpPr/>
            <p:nvPr/>
          </p:nvGrpSpPr>
          <p:grpSpPr>
            <a:xfrm>
              <a:off x="4565555" y="0"/>
              <a:ext cx="227118" cy="227118"/>
              <a:chOff x="0" y="0"/>
              <a:chExt cx="6350000" cy="6350000"/>
            </a:xfrm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E219C2D6-FB1F-049E-750C-C8D7310D90CE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27">
              <a:extLst>
                <a:ext uri="{FF2B5EF4-FFF2-40B4-BE49-F238E27FC236}">
                  <a16:creationId xmlns:a16="http://schemas.microsoft.com/office/drawing/2014/main" id="{9AFE5F2B-02ED-750C-6128-CF7F9E172561}"/>
                </a:ext>
              </a:extLst>
            </p:cNvPr>
            <p:cNvGrpSpPr/>
            <p:nvPr/>
          </p:nvGrpSpPr>
          <p:grpSpPr>
            <a:xfrm>
              <a:off x="6848332" y="0"/>
              <a:ext cx="227118" cy="227118"/>
              <a:chOff x="0" y="0"/>
              <a:chExt cx="6350000" cy="6350000"/>
            </a:xfrm>
          </p:grpSpPr>
          <p:sp>
            <p:nvSpPr>
              <p:cNvPr id="45" name="Freeform 28">
                <a:extLst>
                  <a:ext uri="{FF2B5EF4-FFF2-40B4-BE49-F238E27FC236}">
                    <a16:creationId xmlns:a16="http://schemas.microsoft.com/office/drawing/2014/main" id="{80F6443E-1F89-B30E-F275-B69A35D845CB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3" name="Group 29">
              <a:extLst>
                <a:ext uri="{FF2B5EF4-FFF2-40B4-BE49-F238E27FC236}">
                  <a16:creationId xmlns:a16="http://schemas.microsoft.com/office/drawing/2014/main" id="{2EFB02F1-C343-56F8-10B6-16525F1EE31D}"/>
                </a:ext>
              </a:extLst>
            </p:cNvPr>
            <p:cNvGrpSpPr/>
            <p:nvPr/>
          </p:nvGrpSpPr>
          <p:grpSpPr>
            <a:xfrm>
              <a:off x="9131109" y="0"/>
              <a:ext cx="227118" cy="227118"/>
              <a:chOff x="0" y="0"/>
              <a:chExt cx="6350000" cy="6350000"/>
            </a:xfrm>
          </p:grpSpPr>
          <p:sp>
            <p:nvSpPr>
              <p:cNvPr id="44" name="Freeform 30">
                <a:extLst>
                  <a:ext uri="{FF2B5EF4-FFF2-40B4-BE49-F238E27FC236}">
                    <a16:creationId xmlns:a16="http://schemas.microsoft.com/office/drawing/2014/main" id="{C53C65BC-3D5F-D2E4-7DB8-618637225D7C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CC86DFA0-0644-F296-5241-7F031B4EE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355" y="3947678"/>
            <a:ext cx="4025900" cy="259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39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2C97A86-2AAC-17EB-B3D5-012842A160AB}"/>
              </a:ext>
            </a:extLst>
          </p:cNvPr>
          <p:cNvSpPr txBox="1"/>
          <p:nvPr/>
        </p:nvSpPr>
        <p:spPr>
          <a:xfrm>
            <a:off x="1143468" y="2106140"/>
            <a:ext cx="780288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6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Federal Transit Trendlines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E2BA509-FD5A-1BEE-3B4D-1CCD606028CB}"/>
              </a:ext>
            </a:extLst>
          </p:cNvPr>
          <p:cNvGrpSpPr/>
          <p:nvPr/>
        </p:nvGrpSpPr>
        <p:grpSpPr>
          <a:xfrm>
            <a:off x="1143468" y="3680464"/>
            <a:ext cx="1402080" cy="1109278"/>
            <a:chOff x="0" y="-47625"/>
            <a:chExt cx="1869439" cy="1479039"/>
          </a:xfrm>
        </p:grpSpPr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80629576-C4A5-D2F5-1B22-AA96F30A0820}"/>
                </a:ext>
              </a:extLst>
            </p:cNvPr>
            <p:cNvSpPr txBox="1"/>
            <p:nvPr/>
          </p:nvSpPr>
          <p:spPr>
            <a:xfrm>
              <a:off x="0" y="-47625"/>
              <a:ext cx="1869439" cy="14790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Safety/</a:t>
              </a:r>
            </a:p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Security weaponization </a:t>
              </a:r>
            </a:p>
            <a:p>
              <a:pPr algn="l">
                <a:lnSpc>
                  <a:spcPts val="2240"/>
                </a:lnSpc>
                <a:spcBef>
                  <a:spcPct val="0"/>
                </a:spcBef>
              </a:pPr>
              <a:endPara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857B26A0-AC50-FA54-6F1B-821305FF9AC3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DF626B09-4EE3-B821-5158-9FF97C597A29}"/>
              </a:ext>
            </a:extLst>
          </p:cNvPr>
          <p:cNvGrpSpPr/>
          <p:nvPr/>
        </p:nvGrpSpPr>
        <p:grpSpPr>
          <a:xfrm>
            <a:off x="2855551" y="3680464"/>
            <a:ext cx="1230485" cy="827150"/>
            <a:chOff x="0" y="-47625"/>
            <a:chExt cx="1640646" cy="1102866"/>
          </a:xfrm>
        </p:grpSpPr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5EE81CA3-29D8-55F9-3056-D1AFA638F438}"/>
                </a:ext>
              </a:extLst>
            </p:cNvPr>
            <p:cNvSpPr txBox="1"/>
            <p:nvPr/>
          </p:nvSpPr>
          <p:spPr>
            <a:xfrm>
              <a:off x="0" y="-47625"/>
              <a:ext cx="1640646" cy="110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State DOT &amp; funding challenges</a:t>
              </a:r>
            </a:p>
          </p:txBody>
        </p:sp>
        <p:sp>
          <p:nvSpPr>
            <p:cNvPr id="8" name="TextBox 9">
              <a:extLst>
                <a:ext uri="{FF2B5EF4-FFF2-40B4-BE49-F238E27FC236}">
                  <a16:creationId xmlns:a16="http://schemas.microsoft.com/office/drawing/2014/main" id="{DACC4468-3D79-1F28-6183-125537B0C3BB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45354773-2AEA-B1B3-C08D-EA047C4E0013}"/>
              </a:ext>
            </a:extLst>
          </p:cNvPr>
          <p:cNvGrpSpPr/>
          <p:nvPr/>
        </p:nvGrpSpPr>
        <p:grpSpPr>
          <a:xfrm>
            <a:off x="4567634" y="3680464"/>
            <a:ext cx="1330714" cy="827150"/>
            <a:chOff x="0" y="-47625"/>
            <a:chExt cx="1774285" cy="1102866"/>
          </a:xfrm>
        </p:grpSpPr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D11D5535-CC51-BCFE-299B-396BB3F8DC7E}"/>
                </a:ext>
              </a:extLst>
            </p:cNvPr>
            <p:cNvSpPr txBox="1"/>
            <p:nvPr/>
          </p:nvSpPr>
          <p:spPr>
            <a:xfrm>
              <a:off x="0" y="-47625"/>
              <a:ext cx="1774285" cy="11028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Focus on innovation — AI &amp; AV</a:t>
              </a:r>
            </a:p>
          </p:txBody>
        </p:sp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270CF96B-EFB2-B4AD-FD9F-5541B883080E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4B2A212D-D710-55C5-16F7-BB4895753D06}"/>
              </a:ext>
            </a:extLst>
          </p:cNvPr>
          <p:cNvGrpSpPr/>
          <p:nvPr/>
        </p:nvGrpSpPr>
        <p:grpSpPr>
          <a:xfrm>
            <a:off x="6279717" y="3680464"/>
            <a:ext cx="1402080" cy="1109278"/>
            <a:chOff x="0" y="-47625"/>
            <a:chExt cx="1869439" cy="1479036"/>
          </a:xfrm>
        </p:grpSpPr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32B5E331-BDDE-A112-873F-5BE110A36E28}"/>
                </a:ext>
              </a:extLst>
            </p:cNvPr>
            <p:cNvSpPr txBox="1"/>
            <p:nvPr/>
          </p:nvSpPr>
          <p:spPr>
            <a:xfrm>
              <a:off x="0" y="-47625"/>
              <a:ext cx="1869439" cy="1479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NEMT “fraud” and rural health transformation</a:t>
              </a: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FED9C04D-4F1E-11AE-1D41-9C045D2B7DBB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98031C67-5C74-9666-85C3-2E761DCE9A1B}"/>
              </a:ext>
            </a:extLst>
          </p:cNvPr>
          <p:cNvGrpSpPr/>
          <p:nvPr/>
        </p:nvGrpSpPr>
        <p:grpSpPr>
          <a:xfrm>
            <a:off x="7991800" y="3680464"/>
            <a:ext cx="1402080" cy="827150"/>
            <a:chOff x="0" y="-47625"/>
            <a:chExt cx="1869439" cy="1102866"/>
          </a:xfrm>
        </p:grpSpPr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1878AEF3-46D7-38E8-8DDB-50285F08C9C5}"/>
                </a:ext>
              </a:extLst>
            </p:cNvPr>
            <p:cNvSpPr txBox="1"/>
            <p:nvPr/>
          </p:nvSpPr>
          <p:spPr>
            <a:xfrm>
              <a:off x="0" y="-47625"/>
              <a:ext cx="1869439" cy="11028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Bus industry manufacturer crisis</a:t>
              </a:r>
            </a:p>
          </p:txBody>
        </p:sp>
        <p:sp>
          <p:nvSpPr>
            <p:cNvPr id="17" name="TextBox 18">
              <a:extLst>
                <a:ext uri="{FF2B5EF4-FFF2-40B4-BE49-F238E27FC236}">
                  <a16:creationId xmlns:a16="http://schemas.microsoft.com/office/drawing/2014/main" id="{C0A79303-7411-4522-1360-7FCA9C2B3C96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E81AB29C-4AAE-C8B4-DE15-A14474A27733}"/>
              </a:ext>
            </a:extLst>
          </p:cNvPr>
          <p:cNvGrpSpPr/>
          <p:nvPr/>
        </p:nvGrpSpPr>
        <p:grpSpPr>
          <a:xfrm>
            <a:off x="1143468" y="3157050"/>
            <a:ext cx="9357942" cy="170338"/>
            <a:chOff x="0" y="0"/>
            <a:chExt cx="12477256" cy="227118"/>
          </a:xfrm>
        </p:grpSpPr>
        <p:sp>
          <p:nvSpPr>
            <p:cNvPr id="19" name="AutoShape 20">
              <a:extLst>
                <a:ext uri="{FF2B5EF4-FFF2-40B4-BE49-F238E27FC236}">
                  <a16:creationId xmlns:a16="http://schemas.microsoft.com/office/drawing/2014/main" id="{184E2EF3-D077-0091-737A-CBCD1861A405}"/>
                </a:ext>
              </a:extLst>
            </p:cNvPr>
            <p:cNvSpPr/>
            <p:nvPr/>
          </p:nvSpPr>
          <p:spPr>
            <a:xfrm>
              <a:off x="113559" y="106108"/>
              <a:ext cx="12363697" cy="14901"/>
            </a:xfrm>
            <a:prstGeom prst="rect">
              <a:avLst/>
            </a:prstGeom>
            <a:solidFill>
              <a:srgbClr val="242725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21">
              <a:extLst>
                <a:ext uri="{FF2B5EF4-FFF2-40B4-BE49-F238E27FC236}">
                  <a16:creationId xmlns:a16="http://schemas.microsoft.com/office/drawing/2014/main" id="{3E6B3FC6-D2C3-79CB-386C-A425379FA020}"/>
                </a:ext>
              </a:extLst>
            </p:cNvPr>
            <p:cNvGrpSpPr/>
            <p:nvPr/>
          </p:nvGrpSpPr>
          <p:grpSpPr>
            <a:xfrm>
              <a:off x="0" y="0"/>
              <a:ext cx="227118" cy="227118"/>
              <a:chOff x="0" y="0"/>
              <a:chExt cx="6350000" cy="6350000"/>
            </a:xfrm>
          </p:grpSpPr>
          <p:sp>
            <p:nvSpPr>
              <p:cNvPr id="29" name="Freeform 22">
                <a:extLst>
                  <a:ext uri="{FF2B5EF4-FFF2-40B4-BE49-F238E27FC236}">
                    <a16:creationId xmlns:a16="http://schemas.microsoft.com/office/drawing/2014/main" id="{A6557BCF-DC9E-B1EF-38C4-2EFCA56D9BB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3">
              <a:extLst>
                <a:ext uri="{FF2B5EF4-FFF2-40B4-BE49-F238E27FC236}">
                  <a16:creationId xmlns:a16="http://schemas.microsoft.com/office/drawing/2014/main" id="{D0253E86-2F94-5B34-0DC9-2947239494F5}"/>
                </a:ext>
              </a:extLst>
            </p:cNvPr>
            <p:cNvGrpSpPr/>
            <p:nvPr/>
          </p:nvGrpSpPr>
          <p:grpSpPr>
            <a:xfrm>
              <a:off x="2282777" y="0"/>
              <a:ext cx="227118" cy="227118"/>
              <a:chOff x="0" y="0"/>
              <a:chExt cx="6350000" cy="6350000"/>
            </a:xfrm>
          </p:grpSpPr>
          <p:sp>
            <p:nvSpPr>
              <p:cNvPr id="28" name="Freeform 24">
                <a:extLst>
                  <a:ext uri="{FF2B5EF4-FFF2-40B4-BE49-F238E27FC236}">
                    <a16:creationId xmlns:a16="http://schemas.microsoft.com/office/drawing/2014/main" id="{2BE8F21D-DE33-77BC-BCBB-42DE8C751F9C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5">
              <a:extLst>
                <a:ext uri="{FF2B5EF4-FFF2-40B4-BE49-F238E27FC236}">
                  <a16:creationId xmlns:a16="http://schemas.microsoft.com/office/drawing/2014/main" id="{2D78C19E-5928-7F09-CD1B-A569DB2FE216}"/>
                </a:ext>
              </a:extLst>
            </p:cNvPr>
            <p:cNvGrpSpPr/>
            <p:nvPr/>
          </p:nvGrpSpPr>
          <p:grpSpPr>
            <a:xfrm>
              <a:off x="4565555" y="0"/>
              <a:ext cx="227118" cy="227118"/>
              <a:chOff x="0" y="0"/>
              <a:chExt cx="6350000" cy="6350000"/>
            </a:xfrm>
          </p:grpSpPr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423A167-07F2-B59B-EA01-ED3540B42BA6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27">
              <a:extLst>
                <a:ext uri="{FF2B5EF4-FFF2-40B4-BE49-F238E27FC236}">
                  <a16:creationId xmlns:a16="http://schemas.microsoft.com/office/drawing/2014/main" id="{23B328EC-123D-0694-520D-0A9CD5502776}"/>
                </a:ext>
              </a:extLst>
            </p:cNvPr>
            <p:cNvGrpSpPr/>
            <p:nvPr/>
          </p:nvGrpSpPr>
          <p:grpSpPr>
            <a:xfrm>
              <a:off x="6848332" y="0"/>
              <a:ext cx="227118" cy="227118"/>
              <a:chOff x="0" y="0"/>
              <a:chExt cx="6350000" cy="6350000"/>
            </a:xfrm>
          </p:grpSpPr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88AEFC66-956F-ED86-8ED5-71C82F2C8725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9">
              <a:extLst>
                <a:ext uri="{FF2B5EF4-FFF2-40B4-BE49-F238E27FC236}">
                  <a16:creationId xmlns:a16="http://schemas.microsoft.com/office/drawing/2014/main" id="{5F36F8E8-660C-9A0D-94DA-44AED8224693}"/>
                </a:ext>
              </a:extLst>
            </p:cNvPr>
            <p:cNvGrpSpPr/>
            <p:nvPr/>
          </p:nvGrpSpPr>
          <p:grpSpPr>
            <a:xfrm>
              <a:off x="9131109" y="0"/>
              <a:ext cx="227118" cy="227118"/>
              <a:chOff x="0" y="0"/>
              <a:chExt cx="6350000" cy="6350000"/>
            </a:xfrm>
          </p:grpSpPr>
          <p:sp>
            <p:nvSpPr>
              <p:cNvPr id="25" name="Freeform 30">
                <a:extLst>
                  <a:ext uri="{FF2B5EF4-FFF2-40B4-BE49-F238E27FC236}">
                    <a16:creationId xmlns:a16="http://schemas.microsoft.com/office/drawing/2014/main" id="{5D8BA241-B660-26FC-3BD7-44DE3956828B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30" name="Freeform 31">
            <a:extLst>
              <a:ext uri="{FF2B5EF4-FFF2-40B4-BE49-F238E27FC236}">
                <a16:creationId xmlns:a16="http://schemas.microsoft.com/office/drawing/2014/main" id="{87D00B6D-8A17-8DDF-C228-E1138F2B7988}"/>
              </a:ext>
            </a:extLst>
          </p:cNvPr>
          <p:cNvSpPr/>
          <p:nvPr/>
        </p:nvSpPr>
        <p:spPr>
          <a:xfrm>
            <a:off x="8674872" y="6175589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5475FE5A-FA91-2BEE-B966-77039CE05F12}"/>
              </a:ext>
            </a:extLst>
          </p:cNvPr>
          <p:cNvSpPr/>
          <p:nvPr/>
        </p:nvSpPr>
        <p:spPr>
          <a:xfrm>
            <a:off x="457200" y="152400"/>
            <a:ext cx="1916753" cy="1720285"/>
          </a:xfrm>
          <a:custGeom>
            <a:avLst/>
            <a:gdLst/>
            <a:ahLst/>
            <a:cxnLst/>
            <a:rect l="l" t="t" r="r" b="b"/>
            <a:pathLst>
              <a:path w="1916753" h="1720285">
                <a:moveTo>
                  <a:pt x="0" y="0"/>
                </a:moveTo>
                <a:lnTo>
                  <a:pt x="1916753" y="0"/>
                </a:lnTo>
                <a:lnTo>
                  <a:pt x="1916753" y="1720285"/>
                </a:lnTo>
                <a:lnTo>
                  <a:pt x="0" y="17202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8F1B0C75-5192-82A6-D9FB-B81EEB6DEB30}"/>
              </a:ext>
            </a:extLst>
          </p:cNvPr>
          <p:cNvGrpSpPr/>
          <p:nvPr/>
        </p:nvGrpSpPr>
        <p:grpSpPr>
          <a:xfrm>
            <a:off x="1143468" y="5927948"/>
            <a:ext cx="1230485" cy="827150"/>
            <a:chOff x="0" y="-47625"/>
            <a:chExt cx="1640646" cy="1102866"/>
          </a:xfrm>
        </p:grpSpPr>
        <p:sp>
          <p:nvSpPr>
            <p:cNvPr id="33" name="TextBox 17">
              <a:extLst>
                <a:ext uri="{FF2B5EF4-FFF2-40B4-BE49-F238E27FC236}">
                  <a16:creationId xmlns:a16="http://schemas.microsoft.com/office/drawing/2014/main" id="{35182AE4-7731-5303-5EF9-253325262347}"/>
                </a:ext>
              </a:extLst>
            </p:cNvPr>
            <p:cNvSpPr txBox="1"/>
            <p:nvPr/>
          </p:nvSpPr>
          <p:spPr>
            <a:xfrm>
              <a:off x="0" y="-47625"/>
              <a:ext cx="1640646" cy="110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Hard insurance market</a:t>
              </a:r>
            </a:p>
          </p:txBody>
        </p:sp>
        <p:sp>
          <p:nvSpPr>
            <p:cNvPr id="34" name="TextBox 18">
              <a:extLst>
                <a:ext uri="{FF2B5EF4-FFF2-40B4-BE49-F238E27FC236}">
                  <a16:creationId xmlns:a16="http://schemas.microsoft.com/office/drawing/2014/main" id="{BDEF04DE-2E2E-4891-BCA7-B0735C586637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5" name="Group 19">
            <a:extLst>
              <a:ext uri="{FF2B5EF4-FFF2-40B4-BE49-F238E27FC236}">
                <a16:creationId xmlns:a16="http://schemas.microsoft.com/office/drawing/2014/main" id="{DFCC0664-C340-6AD2-A1DC-7B95543B6088}"/>
              </a:ext>
            </a:extLst>
          </p:cNvPr>
          <p:cNvGrpSpPr/>
          <p:nvPr/>
        </p:nvGrpSpPr>
        <p:grpSpPr>
          <a:xfrm>
            <a:off x="1119148" y="5481599"/>
            <a:ext cx="9357942" cy="170338"/>
            <a:chOff x="0" y="0"/>
            <a:chExt cx="12477256" cy="227118"/>
          </a:xfrm>
        </p:grpSpPr>
        <p:sp>
          <p:nvSpPr>
            <p:cNvPr id="36" name="AutoShape 20">
              <a:extLst>
                <a:ext uri="{FF2B5EF4-FFF2-40B4-BE49-F238E27FC236}">
                  <a16:creationId xmlns:a16="http://schemas.microsoft.com/office/drawing/2014/main" id="{FDEE3AF9-E13A-75C4-7D16-849AC5E9F490}"/>
                </a:ext>
              </a:extLst>
            </p:cNvPr>
            <p:cNvSpPr/>
            <p:nvPr/>
          </p:nvSpPr>
          <p:spPr>
            <a:xfrm>
              <a:off x="113559" y="106108"/>
              <a:ext cx="12363697" cy="14901"/>
            </a:xfrm>
            <a:prstGeom prst="rect">
              <a:avLst/>
            </a:prstGeom>
            <a:solidFill>
              <a:srgbClr val="242725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" name="Group 21">
              <a:extLst>
                <a:ext uri="{FF2B5EF4-FFF2-40B4-BE49-F238E27FC236}">
                  <a16:creationId xmlns:a16="http://schemas.microsoft.com/office/drawing/2014/main" id="{28616AA3-DD96-566A-E726-D9E0D71DFA06}"/>
                </a:ext>
              </a:extLst>
            </p:cNvPr>
            <p:cNvGrpSpPr/>
            <p:nvPr/>
          </p:nvGrpSpPr>
          <p:grpSpPr>
            <a:xfrm>
              <a:off x="0" y="0"/>
              <a:ext cx="227118" cy="227118"/>
              <a:chOff x="0" y="0"/>
              <a:chExt cx="6350000" cy="6350000"/>
            </a:xfrm>
          </p:grpSpPr>
          <p:sp>
            <p:nvSpPr>
              <p:cNvPr id="40" name="Freeform 22">
                <a:extLst>
                  <a:ext uri="{FF2B5EF4-FFF2-40B4-BE49-F238E27FC236}">
                    <a16:creationId xmlns:a16="http://schemas.microsoft.com/office/drawing/2014/main" id="{9CAE6A3A-8641-6D28-62AA-DC1DC805A7D0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8" name="Group 23">
              <a:extLst>
                <a:ext uri="{FF2B5EF4-FFF2-40B4-BE49-F238E27FC236}">
                  <a16:creationId xmlns:a16="http://schemas.microsoft.com/office/drawing/2014/main" id="{FCC9FFBC-95D5-C24A-27DC-2D40CABD2211}"/>
                </a:ext>
              </a:extLst>
            </p:cNvPr>
            <p:cNvGrpSpPr/>
            <p:nvPr/>
          </p:nvGrpSpPr>
          <p:grpSpPr>
            <a:xfrm>
              <a:off x="2282777" y="0"/>
              <a:ext cx="227118" cy="227118"/>
              <a:chOff x="0" y="0"/>
              <a:chExt cx="6350000" cy="6350000"/>
            </a:xfrm>
          </p:grpSpPr>
          <p:sp>
            <p:nvSpPr>
              <p:cNvPr id="39" name="Freeform 24">
                <a:extLst>
                  <a:ext uri="{FF2B5EF4-FFF2-40B4-BE49-F238E27FC236}">
                    <a16:creationId xmlns:a16="http://schemas.microsoft.com/office/drawing/2014/main" id="{B05CAA14-7A12-1C3C-E8CB-6E4D2229FB76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1" name="Group 16">
            <a:extLst>
              <a:ext uri="{FF2B5EF4-FFF2-40B4-BE49-F238E27FC236}">
                <a16:creationId xmlns:a16="http://schemas.microsoft.com/office/drawing/2014/main" id="{15E51421-F404-25D4-E028-2D1EE20FE245}"/>
              </a:ext>
            </a:extLst>
          </p:cNvPr>
          <p:cNvGrpSpPr/>
          <p:nvPr/>
        </p:nvGrpSpPr>
        <p:grpSpPr>
          <a:xfrm>
            <a:off x="2836179" y="5927948"/>
            <a:ext cx="1230485" cy="1109278"/>
            <a:chOff x="0" y="-47625"/>
            <a:chExt cx="1640646" cy="1479036"/>
          </a:xfrm>
        </p:grpSpPr>
        <p:sp>
          <p:nvSpPr>
            <p:cNvPr id="42" name="TextBox 17">
              <a:extLst>
                <a:ext uri="{FF2B5EF4-FFF2-40B4-BE49-F238E27FC236}">
                  <a16:creationId xmlns:a16="http://schemas.microsoft.com/office/drawing/2014/main" id="{B8964E81-B4C4-69EA-ED05-F7191539A88B}"/>
                </a:ext>
              </a:extLst>
            </p:cNvPr>
            <p:cNvSpPr txBox="1"/>
            <p:nvPr/>
          </p:nvSpPr>
          <p:spPr>
            <a:xfrm>
              <a:off x="0" y="-47625"/>
              <a:ext cx="1640646" cy="1479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Strong local support for transit continues </a:t>
              </a:r>
            </a:p>
          </p:txBody>
        </p:sp>
        <p:sp>
          <p:nvSpPr>
            <p:cNvPr id="43" name="TextBox 18">
              <a:extLst>
                <a:ext uri="{FF2B5EF4-FFF2-40B4-BE49-F238E27FC236}">
                  <a16:creationId xmlns:a16="http://schemas.microsoft.com/office/drawing/2014/main" id="{1217652B-278B-2DD9-5917-C565218D75B9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4" name="AutoShape 8">
            <a:extLst>
              <a:ext uri="{FF2B5EF4-FFF2-40B4-BE49-F238E27FC236}">
                <a16:creationId xmlns:a16="http://schemas.microsoft.com/office/drawing/2014/main" id="{29DA2F1D-BF86-E2B0-289D-820A19BC38A3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16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68705" y="-1325518"/>
            <a:ext cx="3315390" cy="331539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926175" y="5191743"/>
            <a:ext cx="3315390" cy="331539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11529" y="4277304"/>
            <a:ext cx="2755372" cy="1828878"/>
          </a:xfrm>
          <a:custGeom>
            <a:avLst/>
            <a:gdLst/>
            <a:ahLst/>
            <a:cxnLst/>
            <a:rect l="l" t="t" r="r" b="b"/>
            <a:pathLst>
              <a:path w="2755372" h="1828878">
                <a:moveTo>
                  <a:pt x="0" y="0"/>
                </a:moveTo>
                <a:lnTo>
                  <a:pt x="2755372" y="0"/>
                </a:lnTo>
                <a:lnTo>
                  <a:pt x="2755372" y="1828878"/>
                </a:lnTo>
                <a:lnTo>
                  <a:pt x="0" y="18288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31520" y="1154301"/>
            <a:ext cx="4224957" cy="76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Contact Me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823710" y="2730749"/>
            <a:ext cx="3047682" cy="2736842"/>
            <a:chOff x="-22431" y="-47625"/>
            <a:chExt cx="4063576" cy="364912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47625"/>
              <a:ext cx="4041145" cy="350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Scott </a:t>
              </a:r>
              <a:r>
                <a:rPr lang="en-US" sz="1600" spc="16" dirty="0" err="1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Bogren</a:t>
              </a:r>
              <a:endPara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14815"/>
              <a:ext cx="4041145" cy="350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242725"/>
                  </a:solidFill>
                  <a:latin typeface="Roboto"/>
                  <a:ea typeface="Roboto"/>
                  <a:cs typeface="Roboto"/>
                  <a:sym typeface="Roboto"/>
                  <a:hlinkClick r:id="rId4"/>
                </a:rPr>
                <a:t>bogren@ctaa.org</a:t>
              </a:r>
              <a:endParaRPr lang="en-US" sz="16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22431" y="1996865"/>
              <a:ext cx="4041145" cy="350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Website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22431" y="2353985"/>
              <a:ext cx="4041145" cy="3711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rgbClr val="242725"/>
                  </a:solidFill>
                  <a:latin typeface="Roboto"/>
                  <a:ea typeface="Roboto"/>
                  <a:cs typeface="Roboto"/>
                  <a:sym typeface="Roboto"/>
                </a:rPr>
                <a:t>www.CTAA.org</a:t>
              </a:r>
              <a:endParaRPr lang="en-US" sz="16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751017"/>
              <a:ext cx="4041145" cy="350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endPara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250975"/>
              <a:ext cx="4041145" cy="350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endParaRPr lang="en-US" sz="16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6" name="AutoShape 8">
            <a:extLst>
              <a:ext uri="{FF2B5EF4-FFF2-40B4-BE49-F238E27FC236}">
                <a16:creationId xmlns:a16="http://schemas.microsoft.com/office/drawing/2014/main" id="{66000B2F-85C7-753F-5DA5-AA65743CCB67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E758CF51-E6A8-93B1-A62A-0929A7966B03}"/>
              </a:ext>
            </a:extLst>
          </p:cNvPr>
          <p:cNvSpPr txBox="1"/>
          <p:nvPr/>
        </p:nvSpPr>
        <p:spPr>
          <a:xfrm>
            <a:off x="5840533" y="3554131"/>
            <a:ext cx="3030859" cy="26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 spc="16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Phone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24411664-AEB4-F328-23A6-5C9DD4B65772}"/>
              </a:ext>
            </a:extLst>
          </p:cNvPr>
          <p:cNvSpPr txBox="1"/>
          <p:nvPr/>
        </p:nvSpPr>
        <p:spPr>
          <a:xfrm>
            <a:off x="5823710" y="3827481"/>
            <a:ext cx="3030859" cy="26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202.247.1921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E9EEADCB-182C-C652-DF34-B88D90DF9D6D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FFF51824-C2AA-7EDC-8D6E-8D7E8F67F132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FBD63164-1133-050A-0E81-340CB50D29A2}"/>
              </a:ext>
            </a:extLst>
          </p:cNvPr>
          <p:cNvGrpSpPr/>
          <p:nvPr/>
        </p:nvGrpSpPr>
        <p:grpSpPr>
          <a:xfrm>
            <a:off x="721310" y="731520"/>
            <a:ext cx="9357942" cy="170338"/>
            <a:chOff x="0" y="0"/>
            <a:chExt cx="12477256" cy="227118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22F79F4F-AF78-F580-C778-76FE179EEFF0}"/>
                </a:ext>
              </a:extLst>
            </p:cNvPr>
            <p:cNvSpPr/>
            <p:nvPr/>
          </p:nvSpPr>
          <p:spPr>
            <a:xfrm>
              <a:off x="113559" y="106108"/>
              <a:ext cx="12363697" cy="14901"/>
            </a:xfrm>
            <a:prstGeom prst="rect">
              <a:avLst/>
            </a:prstGeom>
            <a:solidFill>
              <a:srgbClr val="32358E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C41A85B9-618D-4445-5001-42EE2399A378}"/>
                </a:ext>
              </a:extLst>
            </p:cNvPr>
            <p:cNvGrpSpPr/>
            <p:nvPr/>
          </p:nvGrpSpPr>
          <p:grpSpPr>
            <a:xfrm>
              <a:off x="0" y="0"/>
              <a:ext cx="227118" cy="227118"/>
              <a:chOff x="0" y="0"/>
              <a:chExt cx="6350000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E3D880F0-0EFB-30DB-04FA-5631313D3C2B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FF5246A-9ED6-803B-2AD2-F4151713FDC0}"/>
                </a:ext>
              </a:extLst>
            </p:cNvPr>
            <p:cNvGrpSpPr/>
            <p:nvPr/>
          </p:nvGrpSpPr>
          <p:grpSpPr>
            <a:xfrm>
              <a:off x="2282777" y="0"/>
              <a:ext cx="227118" cy="227118"/>
              <a:chOff x="0" y="0"/>
              <a:chExt cx="6350000" cy="6350000"/>
            </a:xfrm>
          </p:grpSpPr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3901B824-53EF-D18B-09F0-B4C88EE8EDF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3BAC4662-9CE1-D58E-9FE3-C2A76C946ADD}"/>
                </a:ext>
              </a:extLst>
            </p:cNvPr>
            <p:cNvGrpSpPr/>
            <p:nvPr/>
          </p:nvGrpSpPr>
          <p:grpSpPr>
            <a:xfrm>
              <a:off x="4565555" y="0"/>
              <a:ext cx="227118" cy="227118"/>
              <a:chOff x="0" y="0"/>
              <a:chExt cx="6350000" cy="6350000"/>
            </a:xfrm>
          </p:grpSpPr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C1C3F22E-15B9-0E76-BDB7-6EC18162BD0C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10">
              <a:extLst>
                <a:ext uri="{FF2B5EF4-FFF2-40B4-BE49-F238E27FC236}">
                  <a16:creationId xmlns:a16="http://schemas.microsoft.com/office/drawing/2014/main" id="{6EB75323-B5A2-7C65-FB49-FE56F63978DB}"/>
                </a:ext>
              </a:extLst>
            </p:cNvPr>
            <p:cNvGrpSpPr/>
            <p:nvPr/>
          </p:nvGrpSpPr>
          <p:grpSpPr>
            <a:xfrm>
              <a:off x="6848332" y="0"/>
              <a:ext cx="227118" cy="227118"/>
              <a:chOff x="0" y="0"/>
              <a:chExt cx="6350000" cy="63500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5DB4660D-3484-BFF1-5A1E-5F37E3523C1A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64725D77-DF21-2328-EC25-930A2B19F30B}"/>
                </a:ext>
              </a:extLst>
            </p:cNvPr>
            <p:cNvGrpSpPr/>
            <p:nvPr/>
          </p:nvGrpSpPr>
          <p:grpSpPr>
            <a:xfrm>
              <a:off x="9131109" y="0"/>
              <a:ext cx="227118" cy="227118"/>
              <a:chOff x="0" y="0"/>
              <a:chExt cx="6350000" cy="6350000"/>
            </a:xfrm>
          </p:grpSpPr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BFDE85D4-925C-0E47-FE2D-21CF96767DC1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2358E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16" name="Freeform 14">
            <a:extLst>
              <a:ext uri="{FF2B5EF4-FFF2-40B4-BE49-F238E27FC236}">
                <a16:creationId xmlns:a16="http://schemas.microsoft.com/office/drawing/2014/main" id="{32D98129-D7A2-DEDC-65E9-49E45ED81687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99EF3945-662F-744B-F357-E26C5CC23411}"/>
              </a:ext>
            </a:extLst>
          </p:cNvPr>
          <p:cNvSpPr/>
          <p:nvPr/>
        </p:nvSpPr>
        <p:spPr>
          <a:xfrm>
            <a:off x="817686" y="3005487"/>
            <a:ext cx="2268217" cy="1304225"/>
          </a:xfrm>
          <a:custGeom>
            <a:avLst/>
            <a:gdLst/>
            <a:ahLst/>
            <a:cxnLst/>
            <a:rect l="l" t="t" r="r" b="b"/>
            <a:pathLst>
              <a:path w="2268217" h="1304225">
                <a:moveTo>
                  <a:pt x="0" y="0"/>
                </a:moveTo>
                <a:lnTo>
                  <a:pt x="2268217" y="0"/>
                </a:lnTo>
                <a:lnTo>
                  <a:pt x="2268217" y="1304224"/>
                </a:lnTo>
                <a:lnTo>
                  <a:pt x="0" y="13042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C29A180D-2579-A0B8-F0F7-53ACB4DFB593}"/>
              </a:ext>
            </a:extLst>
          </p:cNvPr>
          <p:cNvGrpSpPr/>
          <p:nvPr/>
        </p:nvGrpSpPr>
        <p:grpSpPr>
          <a:xfrm>
            <a:off x="721310" y="1250688"/>
            <a:ext cx="1230485" cy="654916"/>
            <a:chOff x="0" y="-47625"/>
            <a:chExt cx="1640646" cy="873221"/>
          </a:xfrm>
        </p:grpSpPr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EC3EF687-3F99-A05D-9F14-6AA93502A832}"/>
                </a:ext>
              </a:extLst>
            </p:cNvPr>
            <p:cNvSpPr txBox="1"/>
            <p:nvPr/>
          </p:nvSpPr>
          <p:spPr>
            <a:xfrm>
              <a:off x="0" y="-47625"/>
              <a:ext cx="1640646" cy="3505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Five-year bill</a:t>
              </a:r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2F96C7E4-CE44-28D2-BB2C-F9B3ED7D23D2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1" name="TextBox 19">
            <a:extLst>
              <a:ext uri="{FF2B5EF4-FFF2-40B4-BE49-F238E27FC236}">
                <a16:creationId xmlns:a16="http://schemas.microsoft.com/office/drawing/2014/main" id="{4A640170-8FC9-6FB5-A35B-25A02918719D}"/>
              </a:ext>
            </a:extLst>
          </p:cNvPr>
          <p:cNvSpPr txBox="1"/>
          <p:nvPr/>
        </p:nvSpPr>
        <p:spPr>
          <a:xfrm>
            <a:off x="721310" y="4796229"/>
            <a:ext cx="735589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242725"/>
                </a:solidFill>
                <a:latin typeface="Roboto Bold"/>
                <a:ea typeface="Roboto Bold"/>
                <a:cs typeface="Roboto Bold"/>
                <a:sym typeface="Roboto Bold"/>
              </a:rPr>
              <a:t>BUILD America 250 Act Key Points</a:t>
            </a:r>
          </a:p>
        </p:txBody>
      </p:sp>
      <p:grpSp>
        <p:nvGrpSpPr>
          <p:cNvPr id="22" name="Group 20">
            <a:extLst>
              <a:ext uri="{FF2B5EF4-FFF2-40B4-BE49-F238E27FC236}">
                <a16:creationId xmlns:a16="http://schemas.microsoft.com/office/drawing/2014/main" id="{92F2540F-7CE9-E549-8E20-473E50D4DFFC}"/>
              </a:ext>
            </a:extLst>
          </p:cNvPr>
          <p:cNvGrpSpPr/>
          <p:nvPr/>
        </p:nvGrpSpPr>
        <p:grpSpPr>
          <a:xfrm>
            <a:off x="2433393" y="1250688"/>
            <a:ext cx="1230485" cy="654916"/>
            <a:chOff x="0" y="-47625"/>
            <a:chExt cx="1640646" cy="873221"/>
          </a:xfrm>
        </p:grpSpPr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1A43FCB0-3B1A-4BEB-D7C3-A8CF307BD42D}"/>
                </a:ext>
              </a:extLst>
            </p:cNvPr>
            <p:cNvSpPr txBox="1"/>
            <p:nvPr/>
          </p:nvSpPr>
          <p:spPr>
            <a:xfrm>
              <a:off x="0" y="-47625"/>
              <a:ext cx="1640646" cy="3505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Bi-partisan</a:t>
              </a:r>
            </a:p>
          </p:txBody>
        </p:sp>
        <p:sp>
          <p:nvSpPr>
            <p:cNvPr id="24" name="TextBox 22">
              <a:extLst>
                <a:ext uri="{FF2B5EF4-FFF2-40B4-BE49-F238E27FC236}">
                  <a16:creationId xmlns:a16="http://schemas.microsoft.com/office/drawing/2014/main" id="{DC12ACF6-4BD8-4C19-4797-70E43A72A4AE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52A17D0E-59E1-1631-EC12-927640D0716F}"/>
              </a:ext>
            </a:extLst>
          </p:cNvPr>
          <p:cNvGrpSpPr/>
          <p:nvPr/>
        </p:nvGrpSpPr>
        <p:grpSpPr>
          <a:xfrm>
            <a:off x="4145476" y="1250688"/>
            <a:ext cx="1230485" cy="1109278"/>
            <a:chOff x="0" y="-47625"/>
            <a:chExt cx="1640646" cy="1479036"/>
          </a:xfrm>
        </p:grpSpPr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7C756761-3B83-F199-5F81-50E6A4FC50EC}"/>
                </a:ext>
              </a:extLst>
            </p:cNvPr>
            <p:cNvSpPr txBox="1"/>
            <p:nvPr/>
          </p:nvSpPr>
          <p:spPr>
            <a:xfrm>
              <a:off x="0" y="-47625"/>
              <a:ext cx="1640646" cy="1479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Passed by 62-2 T&amp;I Committee vote</a:t>
              </a:r>
            </a:p>
          </p:txBody>
        </p:sp>
        <p:sp>
          <p:nvSpPr>
            <p:cNvPr id="27" name="TextBox 25">
              <a:extLst>
                <a:ext uri="{FF2B5EF4-FFF2-40B4-BE49-F238E27FC236}">
                  <a16:creationId xmlns:a16="http://schemas.microsoft.com/office/drawing/2014/main" id="{AB7A7C41-09D5-861D-978F-4E637A82ABF6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9FDC445D-C785-3162-8D28-CBA589784FD1}"/>
              </a:ext>
            </a:extLst>
          </p:cNvPr>
          <p:cNvGrpSpPr/>
          <p:nvPr/>
        </p:nvGrpSpPr>
        <p:grpSpPr>
          <a:xfrm>
            <a:off x="5857559" y="1250688"/>
            <a:ext cx="1230485" cy="1109278"/>
            <a:chOff x="0" y="-47625"/>
            <a:chExt cx="1640646" cy="1479036"/>
          </a:xfrm>
        </p:grpSpPr>
        <p:sp>
          <p:nvSpPr>
            <p:cNvPr id="29" name="TextBox 27">
              <a:extLst>
                <a:ext uri="{FF2B5EF4-FFF2-40B4-BE49-F238E27FC236}">
                  <a16:creationId xmlns:a16="http://schemas.microsoft.com/office/drawing/2014/main" id="{7AF2953E-A747-580A-9CFE-ADB7DB6004A1}"/>
                </a:ext>
              </a:extLst>
            </p:cNvPr>
            <p:cNvSpPr txBox="1"/>
            <p:nvPr/>
          </p:nvSpPr>
          <p:spPr>
            <a:xfrm>
              <a:off x="0" y="-47625"/>
              <a:ext cx="1640646" cy="1479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Meets many CTAA member requests</a:t>
              </a:r>
            </a:p>
          </p:txBody>
        </p:sp>
        <p:sp>
          <p:nvSpPr>
            <p:cNvPr id="30" name="TextBox 28">
              <a:extLst>
                <a:ext uri="{FF2B5EF4-FFF2-40B4-BE49-F238E27FC236}">
                  <a16:creationId xmlns:a16="http://schemas.microsoft.com/office/drawing/2014/main" id="{05575AFE-6837-D678-6827-7AA600111498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A7D88CEB-91AB-9C1D-B5AC-7AD082736A63}"/>
              </a:ext>
            </a:extLst>
          </p:cNvPr>
          <p:cNvGrpSpPr/>
          <p:nvPr/>
        </p:nvGrpSpPr>
        <p:grpSpPr>
          <a:xfrm>
            <a:off x="7569642" y="1250688"/>
            <a:ext cx="1230485" cy="1391407"/>
            <a:chOff x="0" y="-47625"/>
            <a:chExt cx="1640646" cy="1855208"/>
          </a:xfrm>
        </p:grpSpPr>
        <p:sp>
          <p:nvSpPr>
            <p:cNvPr id="32" name="TextBox 30">
              <a:extLst>
                <a:ext uri="{FF2B5EF4-FFF2-40B4-BE49-F238E27FC236}">
                  <a16:creationId xmlns:a16="http://schemas.microsoft.com/office/drawing/2014/main" id="{D2B6398D-C45B-64E6-BB57-B31B1FDC1B01}"/>
                </a:ext>
              </a:extLst>
            </p:cNvPr>
            <p:cNvSpPr txBox="1"/>
            <p:nvPr/>
          </p:nvSpPr>
          <p:spPr>
            <a:xfrm>
              <a:off x="0" y="-47625"/>
              <a:ext cx="1640646" cy="1855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40"/>
                </a:lnSpc>
                <a:spcBef>
                  <a:spcPct val="0"/>
                </a:spcBef>
              </a:pPr>
              <a:r>
                <a:rPr lang="en-US" sz="1600" spc="16" dirty="0">
                  <a:solidFill>
                    <a:srgbClr val="242725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Addresses, but does not solve, Trust Fund solvency</a:t>
              </a:r>
            </a:p>
          </p:txBody>
        </p:sp>
        <p:sp>
          <p:nvSpPr>
            <p:cNvPr id="33" name="TextBox 31">
              <a:extLst>
                <a:ext uri="{FF2B5EF4-FFF2-40B4-BE49-F238E27FC236}">
                  <a16:creationId xmlns:a16="http://schemas.microsoft.com/office/drawing/2014/main" id="{70DCFE3C-D5CF-64FE-48F5-C7B30EC6B3E6}"/>
                </a:ext>
              </a:extLst>
            </p:cNvPr>
            <p:cNvSpPr txBox="1"/>
            <p:nvPr/>
          </p:nvSpPr>
          <p:spPr>
            <a:xfrm>
              <a:off x="0" y="509271"/>
              <a:ext cx="1640646" cy="31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  <a:spcBef>
                  <a:spcPct val="0"/>
                </a:spcBef>
              </a:pPr>
              <a:endParaRPr lang="en-US" sz="1400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4724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81A04468-89DF-7FC6-B5D8-3EB7A1896AA1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C0C2BBF1-FD0A-D016-D7AC-258C44CECF2F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665E6B-C08D-64C6-E1C3-83EB9B2DD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495800"/>
            <a:ext cx="8579812" cy="1519478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9B5F7AD7-F567-AFF3-B7E9-566E5EB0017A}"/>
              </a:ext>
            </a:extLst>
          </p:cNvPr>
          <p:cNvSpPr txBox="1"/>
          <p:nvPr/>
        </p:nvSpPr>
        <p:spPr>
          <a:xfrm>
            <a:off x="762000" y="533400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Key Formula Program Funding Levels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F65EEC-8CA5-F65D-C414-8E6A0CCB5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1229288"/>
            <a:ext cx="3238500" cy="32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6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5C0B8B-3F86-0BBC-E2B7-86E4B5416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0"/>
          <a:stretch>
            <a:fillRect/>
          </a:stretch>
        </p:blipFill>
        <p:spPr>
          <a:xfrm>
            <a:off x="533400" y="1905000"/>
            <a:ext cx="9067800" cy="3999145"/>
          </a:xfrm>
          <a:prstGeom prst="rect">
            <a:avLst/>
          </a:prstGeom>
        </p:spPr>
      </p:pic>
      <p:sp>
        <p:nvSpPr>
          <p:cNvPr id="4" name="AutoShape 8">
            <a:extLst>
              <a:ext uri="{FF2B5EF4-FFF2-40B4-BE49-F238E27FC236}">
                <a16:creationId xmlns:a16="http://schemas.microsoft.com/office/drawing/2014/main" id="{D1F11A38-5107-3E76-694F-5E16A49A7F4D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F426693B-D38B-8B9A-4D0E-98D769330C66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BD2665DE-5658-A024-C422-F59696AE5A08}"/>
              </a:ext>
            </a:extLst>
          </p:cNvPr>
          <p:cNvSpPr txBox="1"/>
          <p:nvPr/>
        </p:nvSpPr>
        <p:spPr>
          <a:xfrm>
            <a:off x="914155" y="1135338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Regulatory Relief Dashboard</a:t>
            </a:r>
          </a:p>
        </p:txBody>
      </p:sp>
    </p:spTree>
    <p:extLst>
      <p:ext uri="{BB962C8B-B14F-4D97-AF65-F5344CB8AC3E}">
        <p14:creationId xmlns:p14="http://schemas.microsoft.com/office/powerpoint/2010/main" val="282209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7C6E7-BC95-0454-125E-F4BDF126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81200"/>
            <a:ext cx="8686800" cy="4258898"/>
          </a:xfrm>
          <a:prstGeom prst="rect">
            <a:avLst/>
          </a:prstGeom>
        </p:spPr>
      </p:pic>
      <p:sp>
        <p:nvSpPr>
          <p:cNvPr id="4" name="AutoShape 8">
            <a:extLst>
              <a:ext uri="{FF2B5EF4-FFF2-40B4-BE49-F238E27FC236}">
                <a16:creationId xmlns:a16="http://schemas.microsoft.com/office/drawing/2014/main" id="{F3A41D62-AC67-F4CC-9226-161565A5494F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AAE40E8C-7C29-CD14-8393-3E8FDAF117E9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E44808CA-2E9F-FFB2-31C9-E62A7F46A184}"/>
              </a:ext>
            </a:extLst>
          </p:cNvPr>
          <p:cNvSpPr txBox="1"/>
          <p:nvPr/>
        </p:nvSpPr>
        <p:spPr>
          <a:xfrm>
            <a:off x="914155" y="1135338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Positive Changes to Sec. 5339</a:t>
            </a:r>
          </a:p>
        </p:txBody>
      </p:sp>
    </p:spTree>
    <p:extLst>
      <p:ext uri="{BB962C8B-B14F-4D97-AF65-F5344CB8AC3E}">
        <p14:creationId xmlns:p14="http://schemas.microsoft.com/office/powerpoint/2010/main" val="40990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2F7B4250-ED5B-8891-DF37-CF9471842E1D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3E16327C-6ACA-6D39-87C6-BF0EA2A50306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AE0385-6AA2-74A4-5786-4CBBBC2F8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9" y="1905000"/>
            <a:ext cx="8885877" cy="4011864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EFE54913-1A32-40BF-E003-FC08EDDA2D56}"/>
              </a:ext>
            </a:extLst>
          </p:cNvPr>
          <p:cNvSpPr txBox="1"/>
          <p:nvPr/>
        </p:nvSpPr>
        <p:spPr>
          <a:xfrm>
            <a:off x="918704" y="906603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New Sec. 5308 Program Proposed</a:t>
            </a:r>
          </a:p>
        </p:txBody>
      </p:sp>
    </p:spTree>
    <p:extLst>
      <p:ext uri="{BB962C8B-B14F-4D97-AF65-F5344CB8AC3E}">
        <p14:creationId xmlns:p14="http://schemas.microsoft.com/office/powerpoint/2010/main" val="394001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3821BC8F-EF60-9E19-396D-A7BF2F351247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5437D351-4592-6865-B0DE-F5D80AE4ABE3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08042-47E7-5B9B-4396-02984AE9E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63" y="2133600"/>
            <a:ext cx="8927753" cy="3767342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80477D4F-B0C5-9647-AFAF-0A72973C4D8F}"/>
              </a:ext>
            </a:extLst>
          </p:cNvPr>
          <p:cNvSpPr txBox="1"/>
          <p:nvPr/>
        </p:nvSpPr>
        <p:spPr>
          <a:xfrm>
            <a:off x="918704" y="1219200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STIC Program would Grow</a:t>
            </a:r>
          </a:p>
        </p:txBody>
      </p:sp>
    </p:spTree>
    <p:extLst>
      <p:ext uri="{BB962C8B-B14F-4D97-AF65-F5344CB8AC3E}">
        <p14:creationId xmlns:p14="http://schemas.microsoft.com/office/powerpoint/2010/main" val="2375978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5AB05658-2C4A-53BC-ABD1-5743C5D06632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233E20C0-4A89-4AEC-CF11-7AE8C6350B5E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2BC400-0602-5424-18E4-D9BF33419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28" y="1066800"/>
            <a:ext cx="8860688" cy="496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6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75C90209-D94D-EF97-2A0E-4B916EF95EAB}"/>
              </a:ext>
            </a:extLst>
          </p:cNvPr>
          <p:cNvSpPr/>
          <p:nvPr/>
        </p:nvSpPr>
        <p:spPr>
          <a:xfrm rot="-5400000">
            <a:off x="-4815851" y="4581016"/>
            <a:ext cx="10061826" cy="430124"/>
          </a:xfrm>
          <a:prstGeom prst="rect">
            <a:avLst/>
          </a:prstGeom>
          <a:solidFill>
            <a:srgbClr val="32358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860E62CC-1DBE-F1CE-DC5D-4C7229E2BA0F}"/>
              </a:ext>
            </a:extLst>
          </p:cNvPr>
          <p:cNvSpPr/>
          <p:nvPr/>
        </p:nvSpPr>
        <p:spPr>
          <a:xfrm>
            <a:off x="8614806" y="6374064"/>
            <a:ext cx="915310" cy="787166"/>
          </a:xfrm>
          <a:custGeom>
            <a:avLst/>
            <a:gdLst/>
            <a:ahLst/>
            <a:cxnLst/>
            <a:rect l="l" t="t" r="r" b="b"/>
            <a:pathLst>
              <a:path w="915310" h="787166">
                <a:moveTo>
                  <a:pt x="0" y="0"/>
                </a:moveTo>
                <a:lnTo>
                  <a:pt x="915310" y="0"/>
                </a:lnTo>
                <a:lnTo>
                  <a:pt x="915310" y="787166"/>
                </a:lnTo>
                <a:lnTo>
                  <a:pt x="0" y="787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CF638B-E906-AE7B-592C-6CFF3F33C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59" y="2209800"/>
            <a:ext cx="8864557" cy="3935664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1C29FEF-566F-321E-4EE1-7C4F307E7092}"/>
              </a:ext>
            </a:extLst>
          </p:cNvPr>
          <p:cNvSpPr txBox="1"/>
          <p:nvPr/>
        </p:nvSpPr>
        <p:spPr>
          <a:xfrm>
            <a:off x="918704" y="1219200"/>
            <a:ext cx="8611412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rgbClr val="242725"/>
                </a:solidFill>
                <a:latin typeface="Roboto"/>
                <a:ea typeface="Roboto"/>
                <a:cs typeface="Roboto"/>
                <a:sym typeface="Roboto"/>
              </a:rPr>
              <a:t>New Mandate: Driver Barriers</a:t>
            </a:r>
          </a:p>
        </p:txBody>
      </p:sp>
    </p:spTree>
    <p:extLst>
      <p:ext uri="{BB962C8B-B14F-4D97-AF65-F5344CB8AC3E}">
        <p14:creationId xmlns:p14="http://schemas.microsoft.com/office/powerpoint/2010/main" val="2857919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16670</TotalTime>
  <Words>248</Words>
  <Application>Microsoft Macintosh PowerPoint</Application>
  <PresentationFormat>Custom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Roboto Bold</vt:lpstr>
      <vt:lpstr>Arial</vt:lpstr>
      <vt:lpstr>Roboto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CTAA Basic Presentation</dc:title>
  <cp:lastModifiedBy>Scott Bogren</cp:lastModifiedBy>
  <cp:revision>39</cp:revision>
  <cp:lastPrinted>2026-04-15T17:32:40Z</cp:lastPrinted>
  <dcterms:created xsi:type="dcterms:W3CDTF">2006-08-16T00:00:00Z</dcterms:created>
  <dcterms:modified xsi:type="dcterms:W3CDTF">2026-08-11T14:05:26Z</dcterms:modified>
  <dc:identifier>DAGLxIh7JE0</dc:identifier>
</cp:coreProperties>
</file>